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67" r:id="rId10"/>
    <p:sldId id="266" r:id="rId11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109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8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29E4C-E9A4-4D4F-833D-9A19F02F5C73}" type="datetimeFigureOut">
              <a:rPr lang="cs-CZ" smtClean="0"/>
              <a:t>23.1.2016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F8C99-996D-47B3-8E7A-0747B94009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8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b="1" dirty="0" smtClean="0"/>
              <a:t>Oficiální název:</a:t>
            </a:r>
          </a:p>
          <a:p>
            <a:endParaRPr lang="cs-CZ" sz="1400" b="1" dirty="0" smtClean="0"/>
          </a:p>
          <a:p>
            <a:pPr>
              <a:lnSpc>
                <a:spcPct val="150000"/>
              </a:lnSpc>
            </a:pPr>
            <a:r>
              <a:rPr lang="cs-CZ" sz="1400" b="1" dirty="0" smtClean="0"/>
              <a:t>Království České, </a:t>
            </a:r>
          </a:p>
          <a:p>
            <a:pPr>
              <a:lnSpc>
                <a:spcPct val="150000"/>
              </a:lnSpc>
            </a:pPr>
            <a:r>
              <a:rPr lang="cs-CZ" sz="1400" b="1" dirty="0" smtClean="0"/>
              <a:t>podle nejnovějších a nejlepších materiálů nakreslil a vydal Karel Rytíř z </a:t>
            </a:r>
            <a:r>
              <a:rPr lang="cs-CZ" sz="1400" b="1" dirty="0" err="1" smtClean="0"/>
              <a:t>Kummersbergu</a:t>
            </a:r>
            <a:r>
              <a:rPr lang="cs-CZ" sz="1400" b="1" dirty="0" smtClean="0"/>
              <a:t>, c</a:t>
            </a:r>
            <a:r>
              <a:rPr lang="cs-CZ" sz="1400" b="1" dirty="0" smtClean="0"/>
              <a:t>. k</a:t>
            </a:r>
            <a:r>
              <a:rPr lang="cs-CZ" sz="1400" b="1" dirty="0" smtClean="0"/>
              <a:t>. náčelník</a:t>
            </a:r>
          </a:p>
          <a:p>
            <a:pPr>
              <a:lnSpc>
                <a:spcPct val="150000"/>
              </a:lnSpc>
            </a:pPr>
            <a:r>
              <a:rPr lang="cs-CZ" sz="1400" b="1" dirty="0" smtClean="0"/>
              <a:t>1852</a:t>
            </a:r>
            <a:endParaRPr lang="cs-CZ" sz="1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8C99-996D-47B3-8E7A-0747B94009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81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8C99-996D-47B3-8E7A-0747B94009E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62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b="1" dirty="0" smtClean="0"/>
              <a:t>Mapa  170 * 107 cm</a:t>
            </a:r>
          </a:p>
          <a:p>
            <a:endParaRPr lang="cs-CZ" dirty="0" smtClean="0"/>
          </a:p>
          <a:p>
            <a:r>
              <a:rPr lang="cs-CZ" dirty="0" smtClean="0"/>
              <a:t>Údaje na mapě:</a:t>
            </a:r>
          </a:p>
          <a:p>
            <a:r>
              <a:rPr lang="cs-CZ" b="1" dirty="0" smtClean="0"/>
              <a:t>Vlevo:      </a:t>
            </a:r>
            <a:r>
              <a:rPr lang="cs-CZ" sz="1400" b="1" dirty="0" smtClean="0"/>
              <a:t>Okresní vlády  (soudní okresy)</a:t>
            </a:r>
            <a:r>
              <a:rPr lang="cs-CZ" sz="1400" b="1" baseline="0" dirty="0" smtClean="0"/>
              <a:t> počty obyvatel, plocha</a:t>
            </a:r>
          </a:p>
          <a:p>
            <a:r>
              <a:rPr lang="cs-CZ" sz="1400" b="1" dirty="0" smtClean="0"/>
              <a:t>	Značky a popisky</a:t>
            </a:r>
          </a:p>
          <a:p>
            <a:r>
              <a:rPr lang="cs-CZ" sz="1400" b="1" dirty="0" smtClean="0"/>
              <a:t>	Hlavička mapy</a:t>
            </a:r>
          </a:p>
          <a:p>
            <a:r>
              <a:rPr lang="cs-CZ" sz="1400" b="1" dirty="0" smtClean="0"/>
              <a:t>	Seznam míst podle okresů a jejich plochy</a:t>
            </a:r>
          </a:p>
          <a:p>
            <a:endParaRPr lang="cs-CZ" sz="1400" b="1" dirty="0" smtClean="0"/>
          </a:p>
          <a:p>
            <a:r>
              <a:rPr lang="cs-CZ" sz="1400" b="1" u="none" dirty="0" smtClean="0">
                <a:effectLst/>
              </a:rPr>
              <a:t>Vpravo:        </a:t>
            </a:r>
            <a:r>
              <a:rPr lang="cs-CZ" sz="1400" b="1" dirty="0" smtClean="0"/>
              <a:t>Poměr</a:t>
            </a:r>
            <a:r>
              <a:rPr lang="cs-CZ" sz="1400" b="1" baseline="0" dirty="0" smtClean="0"/>
              <a:t> různých kultur po okresech,   v celém království a v hlavním městě Praze</a:t>
            </a:r>
          </a:p>
          <a:p>
            <a:r>
              <a:rPr lang="cs-CZ" sz="1400" b="1" baseline="0" dirty="0" smtClean="0"/>
              <a:t>    Značky kultur:</a:t>
            </a:r>
            <a:r>
              <a:rPr lang="cs-CZ" sz="1400" b="0" baseline="0" dirty="0" smtClean="0"/>
              <a:t> orná půda, lesy, louky, pastviny, neproduktivní pozemky (lomy, </a:t>
            </a:r>
            <a:r>
              <a:rPr lang="cs-CZ" sz="1400" b="0" baseline="0" dirty="0" smtClean="0"/>
              <a:t>rašeliniště.), </a:t>
            </a:r>
            <a:r>
              <a:rPr lang="cs-CZ" sz="1400" b="0" baseline="0" dirty="0" smtClean="0"/>
              <a:t>zahrady, stojaté vody, řeky, vinice a stavby</a:t>
            </a:r>
          </a:p>
          <a:p>
            <a:r>
              <a:rPr lang="cs-CZ" sz="1400" b="1" dirty="0" smtClean="0"/>
              <a:t>    Politické</a:t>
            </a:r>
            <a:r>
              <a:rPr lang="cs-CZ" sz="1400" b="1" baseline="0" dirty="0" smtClean="0"/>
              <a:t> rozdělení podle rozlohy a počtu obyvatel  (</a:t>
            </a:r>
            <a:r>
              <a:rPr lang="cs-CZ" sz="1400" b="0" baseline="0" dirty="0" smtClean="0"/>
              <a:t>dle soupisu z roku 1843)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0" baseline="0" dirty="0" smtClean="0"/>
              <a:t>největší </a:t>
            </a:r>
            <a:r>
              <a:rPr lang="cs-CZ" sz="1400" b="0" baseline="0" dirty="0" smtClean="0"/>
              <a:t>hustota obyv. je v okrese Litoměřice 6474 </a:t>
            </a:r>
            <a:r>
              <a:rPr lang="cs-CZ" sz="1400" b="0" baseline="0" dirty="0" smtClean="0"/>
              <a:t>obyv./</a:t>
            </a:r>
            <a:r>
              <a:rPr lang="cs-CZ" sz="1400" b="0" baseline="0" smtClean="0"/>
              <a:t>míle</a:t>
            </a:r>
            <a:r>
              <a:rPr lang="cs-CZ" sz="1400" b="0" baseline="30000" smtClean="0"/>
              <a:t>2 </a:t>
            </a:r>
            <a:r>
              <a:rPr lang="cs-CZ" sz="1400" b="0" baseline="0" smtClean="0"/>
              <a:t>, </a:t>
            </a:r>
            <a:r>
              <a:rPr lang="cs-CZ" sz="1400" b="0" baseline="0" dirty="0" smtClean="0"/>
              <a:t>nejmenší okres Plzeň 3366 </a:t>
            </a:r>
            <a:r>
              <a:rPr lang="cs-CZ" sz="1400" b="0" baseline="0" dirty="0" smtClean="0"/>
              <a:t>obyv./</a:t>
            </a:r>
            <a:r>
              <a:rPr lang="cs-CZ" sz="1400" b="0" baseline="0" dirty="0" smtClean="0"/>
              <a:t>míle</a:t>
            </a:r>
            <a:r>
              <a:rPr lang="cs-CZ" sz="1400" b="0" baseline="30000" dirty="0" smtClean="0"/>
              <a:t>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baseline="0" dirty="0" smtClean="0"/>
              <a:t>    </a:t>
            </a:r>
            <a:r>
              <a:rPr lang="cs-CZ" sz="1400" b="1" dirty="0" smtClean="0"/>
              <a:t>Seznam míst podle okresů a jejich plochy</a:t>
            </a:r>
          </a:p>
          <a:p>
            <a:endParaRPr lang="cs-CZ" sz="1400" b="0" baseline="0" dirty="0" smtClean="0"/>
          </a:p>
          <a:p>
            <a:endParaRPr lang="cs-CZ" sz="1400" b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8C99-996D-47B3-8E7A-0747B94009E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632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Do ruky list</a:t>
            </a:r>
            <a:r>
              <a:rPr lang="cs-CZ" b="1" baseline="0" dirty="0" smtClean="0"/>
              <a:t> s překlady</a:t>
            </a:r>
          </a:p>
          <a:p>
            <a:endParaRPr lang="cs-CZ" b="1" baseline="0" dirty="0" smtClean="0"/>
          </a:p>
          <a:p>
            <a:r>
              <a:rPr lang="cs-CZ" b="1" baseline="0" dirty="0" smtClean="0"/>
              <a:t>Ukázka 1/60 mapy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8C99-996D-47B3-8E7A-0747B94009E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805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8C99-996D-47B3-8E7A-0747B94009E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398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8C99-996D-47B3-8E7A-0747B94009E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753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8C99-996D-47B3-8E7A-0747B94009E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581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Větrné mlýny  - ve výřezu 14</a:t>
            </a:r>
          </a:p>
          <a:p>
            <a:r>
              <a:rPr lang="cs-CZ" b="1" dirty="0" smtClean="0"/>
              <a:t>	     - ve větším okolí 26</a:t>
            </a:r>
          </a:p>
          <a:p>
            <a:endParaRPr lang="cs-CZ" b="1" dirty="0" smtClean="0"/>
          </a:p>
          <a:p>
            <a:r>
              <a:rPr lang="cs-CZ" b="1" dirty="0" smtClean="0"/>
              <a:t>Papírny</a:t>
            </a:r>
            <a:r>
              <a:rPr lang="cs-CZ" b="1" baseline="0" dirty="0" smtClean="0"/>
              <a:t>   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8C99-996D-47B3-8E7A-0747B94009E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247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8C99-996D-47B3-8E7A-0747B94009E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457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8C99-996D-47B3-8E7A-0747B94009E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21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D:\Users\Honza\Desktop\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93155"/>
            <a:ext cx="8336205" cy="586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7704" y="69935"/>
            <a:ext cx="5641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i="1" dirty="0" smtClean="0">
                <a:latin typeface="Baskerville Old Face" panose="02020602080505020303" pitchFamily="18" charset="0"/>
              </a:rPr>
              <a:t>Mapa království  Českého z roku 1851</a:t>
            </a:r>
            <a:endParaRPr lang="cs-CZ" sz="2800" b="1" i="1" dirty="0">
              <a:latin typeface="Baskerville Old Face" panose="02020602080505020303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1" y="6488668"/>
            <a:ext cx="84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 smtClean="0">
                <a:latin typeface="Baskerville Old Face" panose="02020602080505020303" pitchFamily="18" charset="0"/>
              </a:rPr>
              <a:t>Vodní mlýny V.                                           </a:t>
            </a:r>
            <a:r>
              <a:rPr lang="cs-CZ" sz="1600" b="1" i="1" dirty="0">
                <a:latin typeface="Baskerville Old Face" panose="02020602080505020303" pitchFamily="18" charset="0"/>
              </a:rPr>
              <a:t>ř</a:t>
            </a:r>
            <a:r>
              <a:rPr lang="cs-CZ" sz="1600" b="1" i="1" dirty="0" smtClean="0">
                <a:latin typeface="Baskerville Old Face" panose="02020602080505020303" pitchFamily="18" charset="0"/>
              </a:rPr>
              <a:t>íjen 2014                                                           Jan Doubek</a:t>
            </a:r>
            <a:endParaRPr lang="cs-CZ" sz="1600" b="1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66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D:\Users\Honza\Desktop\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" y="188640"/>
            <a:ext cx="8336205" cy="586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72586" y="6237312"/>
            <a:ext cx="272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>
                <a:latin typeface="Baskerville Old Face" panose="02020602080505020303" pitchFamily="18" charset="0"/>
              </a:rPr>
              <a:t>Děkuji za vaši pozornost</a:t>
            </a:r>
            <a:endParaRPr lang="cs-CZ" sz="2000" b="1" i="1" dirty="0">
              <a:latin typeface="Baskerville Old Face" panose="02020602080505020303" pitchFamily="18" charset="0"/>
            </a:endParaRPr>
          </a:p>
        </p:txBody>
      </p:sp>
      <p:pic>
        <p:nvPicPr>
          <p:cNvPr id="5122" name="Picture 2" descr="D:\Users\Honza\Desktop\loga 1bar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82" y="5841939"/>
            <a:ext cx="576709" cy="82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2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Honza\Desktop\mapa celá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7" y="175335"/>
            <a:ext cx="7848872" cy="654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58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Users\Honza\Desktop\značky 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151"/>
            <a:ext cx="5040560" cy="653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393821" y="89897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Baskerville Old Face" panose="02020602080505020303" pitchFamily="18" charset="0"/>
              </a:rPr>
              <a:t>       </a:t>
            </a:r>
            <a:r>
              <a:rPr lang="cs-CZ" b="1" i="1" dirty="0" smtClean="0">
                <a:latin typeface="Baskerville Old Face" panose="02020602080505020303" pitchFamily="18" charset="0"/>
              </a:rPr>
              <a:t>Mapa 1851  </a:t>
            </a:r>
          </a:p>
          <a:p>
            <a:endParaRPr lang="cs-CZ" i="1" dirty="0" smtClean="0">
              <a:latin typeface="Baskerville Old Face" panose="02020602080505020303" pitchFamily="18" charset="0"/>
            </a:endParaRPr>
          </a:p>
          <a:p>
            <a:r>
              <a:rPr lang="cs-CZ" i="1" dirty="0" smtClean="0">
                <a:latin typeface="Baskerville Old Face" panose="02020602080505020303" pitchFamily="18" charset="0"/>
              </a:rPr>
              <a:t>   význam  značek</a:t>
            </a:r>
            <a:endParaRPr lang="cs-CZ" i="1" dirty="0">
              <a:latin typeface="Baskerville Old Face" panose="02020602080505020303" pitchFamily="18" charset="0"/>
            </a:endParaRPr>
          </a:p>
        </p:txBody>
      </p:sp>
      <p:pic>
        <p:nvPicPr>
          <p:cNvPr id="3074" name="Picture 2" descr="D:\Users\Honza\Desktop\E3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21" y="1629998"/>
            <a:ext cx="3572234" cy="498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0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Users\Honza\Desktop\značky mlý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0" y="558337"/>
            <a:ext cx="2837333" cy="249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131841" y="609646"/>
            <a:ext cx="17281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i="1" dirty="0">
                <a:latin typeface="Baskerville Old Face" panose="02020602080505020303" pitchFamily="18" charset="0"/>
              </a:rPr>
              <a:t>- plodinové </a:t>
            </a:r>
          </a:p>
          <a:p>
            <a:pPr>
              <a:lnSpc>
                <a:spcPct val="150000"/>
              </a:lnSpc>
            </a:pPr>
            <a:r>
              <a:rPr lang="cs-CZ" i="1" dirty="0">
                <a:latin typeface="Baskerville Old Face" panose="02020602080505020303" pitchFamily="18" charset="0"/>
              </a:rPr>
              <a:t>- pily</a:t>
            </a:r>
          </a:p>
          <a:p>
            <a:pPr>
              <a:lnSpc>
                <a:spcPct val="150000"/>
              </a:lnSpc>
            </a:pPr>
            <a:r>
              <a:rPr lang="cs-CZ" i="1" dirty="0">
                <a:latin typeface="Baskerville Old Face" panose="02020602080505020303" pitchFamily="18" charset="0"/>
              </a:rPr>
              <a:t>- papírenské</a:t>
            </a:r>
          </a:p>
          <a:p>
            <a:pPr>
              <a:lnSpc>
                <a:spcPct val="150000"/>
              </a:lnSpc>
            </a:pPr>
            <a:r>
              <a:rPr lang="cs-CZ" i="1" dirty="0">
                <a:latin typeface="Baskerville Old Face" panose="02020602080505020303" pitchFamily="18" charset="0"/>
              </a:rPr>
              <a:t>- prachové</a:t>
            </a:r>
          </a:p>
          <a:p>
            <a:pPr>
              <a:lnSpc>
                <a:spcPct val="150000"/>
              </a:lnSpc>
            </a:pPr>
            <a:r>
              <a:rPr lang="cs-CZ" i="1" dirty="0">
                <a:latin typeface="Baskerville Old Face" panose="02020602080505020303" pitchFamily="18" charset="0"/>
              </a:rPr>
              <a:t>- valchy</a:t>
            </a:r>
          </a:p>
          <a:p>
            <a:pPr>
              <a:lnSpc>
                <a:spcPct val="150000"/>
              </a:lnSpc>
            </a:pPr>
            <a:r>
              <a:rPr lang="cs-CZ" i="1" dirty="0">
                <a:latin typeface="Baskerville Old Face" panose="02020602080505020303" pitchFamily="18" charset="0"/>
              </a:rPr>
              <a:t>- větrné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99792" y="12981"/>
            <a:ext cx="334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i="1" dirty="0" smtClean="0">
                <a:latin typeface="Baskerville Old Face" panose="02020602080505020303" pitchFamily="18" charset="0"/>
              </a:rPr>
              <a:t>Vodní a větrné mlýny</a:t>
            </a:r>
            <a:endParaRPr lang="cs-CZ" sz="2800" b="1" i="1" dirty="0">
              <a:latin typeface="Baskerville Old Face" panose="02020602080505020303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819293" y="649053"/>
            <a:ext cx="12047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Baskerville Old Face" panose="02020602080505020303" pitchFamily="18" charset="0"/>
              </a:rPr>
              <a:t>- 4 314</a:t>
            </a:r>
          </a:p>
          <a:p>
            <a:pPr marL="342900" indent="-342900">
              <a:buFontTx/>
              <a:buChar char="-"/>
            </a:pPr>
            <a:endParaRPr lang="cs-CZ" sz="800" b="1" dirty="0">
              <a:latin typeface="Baskerville Old Face" panose="02020602080505020303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2000" b="1" dirty="0" smtClean="0">
                <a:latin typeface="Baskerville Old Face" panose="02020602080505020303" pitchFamily="18" charset="0"/>
              </a:rPr>
              <a:t>120</a:t>
            </a:r>
          </a:p>
          <a:p>
            <a:pPr marL="342900" indent="-342900">
              <a:buFontTx/>
              <a:buChar char="-"/>
            </a:pPr>
            <a:endParaRPr lang="cs-CZ" sz="800" b="1" dirty="0">
              <a:latin typeface="Baskerville Old Face" panose="02020602080505020303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2000" b="1" dirty="0" smtClean="0">
                <a:latin typeface="Baskerville Old Face" panose="02020602080505020303" pitchFamily="18" charset="0"/>
              </a:rPr>
              <a:t>  76</a:t>
            </a:r>
          </a:p>
          <a:p>
            <a:pPr marL="342900" indent="-342900">
              <a:buFontTx/>
              <a:buChar char="-"/>
            </a:pPr>
            <a:endParaRPr lang="cs-CZ" sz="800" b="1" dirty="0">
              <a:latin typeface="Baskerville Old Face" panose="02020602080505020303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2000" b="1" dirty="0" smtClean="0">
                <a:latin typeface="Baskerville Old Face" panose="02020602080505020303" pitchFamily="18" charset="0"/>
              </a:rPr>
              <a:t>    0</a:t>
            </a:r>
          </a:p>
          <a:p>
            <a:pPr marL="342900" indent="-342900">
              <a:buFontTx/>
              <a:buChar char="-"/>
            </a:pPr>
            <a:endParaRPr lang="cs-CZ" sz="800" b="1" dirty="0">
              <a:latin typeface="Baskerville Old Face" panose="02020602080505020303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2000" b="1" dirty="0" smtClean="0">
                <a:latin typeface="Baskerville Old Face" panose="02020602080505020303" pitchFamily="18" charset="0"/>
              </a:rPr>
              <a:t>  29</a:t>
            </a:r>
          </a:p>
          <a:p>
            <a:pPr marL="342900" indent="-342900">
              <a:buFontTx/>
              <a:buChar char="-"/>
            </a:pPr>
            <a:endParaRPr lang="cs-CZ" sz="800" b="1" dirty="0">
              <a:latin typeface="Baskerville Old Face" panose="02020602080505020303" pitchFamily="18" charset="0"/>
            </a:endParaRPr>
          </a:p>
          <a:p>
            <a:r>
              <a:rPr lang="cs-CZ" sz="2000" b="1" dirty="0" smtClean="0">
                <a:latin typeface="Baskerville Old Face" panose="02020602080505020303" pitchFamily="18" charset="0"/>
              </a:rPr>
              <a:t>-      56</a:t>
            </a:r>
            <a:endParaRPr lang="cs-CZ" sz="2000" b="1" dirty="0">
              <a:latin typeface="Baskerville Old Face" panose="02020602080505020303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131841" y="3246809"/>
            <a:ext cx="439248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b="1" i="1" dirty="0" smtClean="0">
                <a:latin typeface="Baskerville Old Face" panose="02020602080505020303" pitchFamily="18" charset="0"/>
              </a:rPr>
              <a:t>Celkem                 4 595  lokalit s mlýny</a:t>
            </a:r>
            <a:endParaRPr lang="cs-CZ" sz="2000" b="1" i="1" dirty="0">
              <a:latin typeface="Baskerville Old Face" panose="02020602080505020303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691680" y="3700772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 smtClean="0">
                <a:latin typeface="Baskerville Old Face" panose="02020602080505020303" pitchFamily="18" charset="0"/>
              </a:rPr>
              <a:t>Pozn</a:t>
            </a:r>
            <a:r>
              <a:rPr lang="cs-CZ" sz="1600" b="1" dirty="0" smtClean="0">
                <a:latin typeface="Baskerville Old Face" panose="02020602080505020303" pitchFamily="18" charset="0"/>
              </a:rPr>
              <a:t>:   - u 5 mlýnů je poznámka G.S. tj. brusírna skla</a:t>
            </a:r>
          </a:p>
          <a:p>
            <a:r>
              <a:rPr lang="cs-CZ" sz="1600" b="1" dirty="0" smtClean="0">
                <a:latin typeface="Baskerville Old Face" panose="02020602080505020303" pitchFamily="18" charset="0"/>
              </a:rPr>
              <a:t>            - u 4 mlýnů je poznámka  S.S. tj. brusírna zrcadlového skla</a:t>
            </a:r>
            <a:endParaRPr lang="cs-CZ" sz="1600" b="1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170125"/>
              </p:ext>
            </p:extLst>
          </p:nvPr>
        </p:nvGraphicFramePr>
        <p:xfrm>
          <a:off x="6660232" y="521481"/>
          <a:ext cx="2059399" cy="2578416"/>
        </p:xfrm>
        <a:graphic>
          <a:graphicData uri="http://schemas.openxmlformats.org/drawingml/2006/table">
            <a:tbl>
              <a:tblPr/>
              <a:tblGrid>
                <a:gridCol w="91922"/>
                <a:gridCol w="197986"/>
                <a:gridCol w="196217"/>
                <a:gridCol w="196217"/>
                <a:gridCol w="196217"/>
                <a:gridCol w="196217"/>
                <a:gridCol w="196217"/>
                <a:gridCol w="196217"/>
                <a:gridCol w="196217"/>
                <a:gridCol w="197986"/>
                <a:gridCol w="197986"/>
              </a:tblGrid>
              <a:tr h="186804"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cs-CZ" sz="1200" b="1" i="0" u="sng" strike="noStrike">
                          <a:effectLst/>
                          <a:latin typeface="Baskerville Old Face"/>
                        </a:rPr>
                        <a:t>Klíč k mapě 1851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415"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D:\Users\Honza\Desktop\vzorek 1 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37" y="4437388"/>
            <a:ext cx="3802093" cy="22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4401692" y="6303856"/>
            <a:ext cx="9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latin typeface="Baskerville Old Face" panose="02020602080505020303" pitchFamily="18" charset="0"/>
              </a:rPr>
              <a:t>Český les</a:t>
            </a:r>
            <a:endParaRPr lang="cs-CZ" sz="1600" b="1" i="1" dirty="0">
              <a:latin typeface="Baskerville Old Face" panose="02020602080505020303" pitchFamily="18" charset="0"/>
            </a:endParaRPr>
          </a:p>
        </p:txBody>
      </p:sp>
      <p:pic>
        <p:nvPicPr>
          <p:cNvPr id="7170" name="Picture 2" descr="D:\Users\Honza\Desktop\Nová složka\det2 up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0" y="4437388"/>
            <a:ext cx="3483684" cy="22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3563888" y="4525571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latin typeface="Baskerville Old Face" panose="02020602080505020303" pitchFamily="18" charset="0"/>
              </a:rPr>
              <a:t>Doupovské </a:t>
            </a:r>
          </a:p>
          <a:p>
            <a:r>
              <a:rPr lang="cs-CZ" sz="1600" b="1" i="1" dirty="0" smtClean="0">
                <a:latin typeface="Baskerville Old Face" panose="02020602080505020303" pitchFamily="18" charset="0"/>
              </a:rPr>
              <a:t>hory</a:t>
            </a:r>
            <a:endParaRPr lang="cs-CZ" sz="1600" b="1" i="1" dirty="0">
              <a:latin typeface="Baskerville Old Face" panose="02020602080505020303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7504" y="3981296"/>
            <a:ext cx="91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latin typeface="Baskerville Old Face" panose="02020602080505020303" pitchFamily="18" charset="0"/>
              </a:rPr>
              <a:t>Valchy</a:t>
            </a:r>
            <a:endParaRPr lang="cs-CZ" b="1" i="1" dirty="0">
              <a:latin typeface="Baskerville Old Face" panose="02020602080505020303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028384" y="399316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latin typeface="Baskerville Old Face" panose="02020602080505020303" pitchFamily="18" charset="0"/>
              </a:rPr>
              <a:t>Brusírny</a:t>
            </a:r>
            <a:endParaRPr lang="cs-CZ" b="1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0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711450" y="2182019"/>
          <a:ext cx="3721100" cy="3362325"/>
        </p:xfrm>
        <a:graphic>
          <a:graphicData uri="http://schemas.openxmlformats.org/drawingml/2006/table">
            <a:tbl>
              <a:tblPr/>
              <a:tblGrid>
                <a:gridCol w="165100"/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</a:tblGrid>
              <a:tr h="161925"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1" descr="D:\Users\Honza\Desktop\1847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8746"/>
            <a:ext cx="7463011" cy="65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021876"/>
              </p:ext>
            </p:extLst>
          </p:nvPr>
        </p:nvGraphicFramePr>
        <p:xfrm>
          <a:off x="611560" y="279165"/>
          <a:ext cx="7488829" cy="6335468"/>
        </p:xfrm>
        <a:graphic>
          <a:graphicData uri="http://schemas.openxmlformats.org/drawingml/2006/table">
            <a:tbl>
              <a:tblPr/>
              <a:tblGrid>
                <a:gridCol w="648072"/>
                <a:gridCol w="648072"/>
                <a:gridCol w="648072"/>
                <a:gridCol w="648072"/>
                <a:gridCol w="648072"/>
                <a:gridCol w="720080"/>
                <a:gridCol w="720080"/>
                <a:gridCol w="720080"/>
                <a:gridCol w="720080"/>
                <a:gridCol w="720080"/>
                <a:gridCol w="648069"/>
              </a:tblGrid>
              <a:tr h="328982"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08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08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effectLst/>
                          <a:latin typeface="Arial"/>
                        </a:rPr>
                        <a:t>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08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08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08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08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0" y="260648"/>
            <a:ext cx="111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latin typeface="Baskerville Old Face" panose="02020602080505020303" pitchFamily="18" charset="0"/>
              </a:rPr>
              <a:t>Všechny</a:t>
            </a:r>
          </a:p>
          <a:p>
            <a:r>
              <a:rPr lang="cs-CZ" b="1" i="1" dirty="0" smtClean="0">
                <a:latin typeface="Baskerville Old Face" panose="02020602080505020303" pitchFamily="18" charset="0"/>
              </a:rPr>
              <a:t> mlýny</a:t>
            </a:r>
            <a:endParaRPr lang="cs-CZ" b="1" i="1" dirty="0">
              <a:latin typeface="Baskerville Old Face" panose="02020602080505020303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7504" y="943551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latin typeface="Baskerville Old Face" panose="02020602080505020303" pitchFamily="18" charset="0"/>
              </a:rPr>
              <a:t>4 595 </a:t>
            </a:r>
          </a:p>
          <a:p>
            <a:r>
              <a:rPr lang="cs-CZ" b="1" i="1" dirty="0" smtClean="0">
                <a:latin typeface="Baskerville Old Face" panose="02020602080505020303" pitchFamily="18" charset="0"/>
              </a:rPr>
              <a:t>lokalit</a:t>
            </a:r>
            <a:endParaRPr lang="cs-CZ" b="1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51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Users\Honza\Desktop\vodní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7" y="260648"/>
            <a:ext cx="3315627" cy="634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23755"/>
              </p:ext>
            </p:extLst>
          </p:nvPr>
        </p:nvGraphicFramePr>
        <p:xfrm>
          <a:off x="4202197" y="188640"/>
          <a:ext cx="4536500" cy="4299330"/>
        </p:xfrm>
        <a:graphic>
          <a:graphicData uri="http://schemas.openxmlformats.org/drawingml/2006/table">
            <a:tbl>
              <a:tblPr/>
              <a:tblGrid>
                <a:gridCol w="347590"/>
                <a:gridCol w="418891"/>
                <a:gridCol w="418891"/>
                <a:gridCol w="418891"/>
                <a:gridCol w="418891"/>
                <a:gridCol w="418891"/>
                <a:gridCol w="418891"/>
                <a:gridCol w="418891"/>
                <a:gridCol w="418891"/>
                <a:gridCol w="418891"/>
                <a:gridCol w="418891"/>
              </a:tblGrid>
              <a:tr h="33890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cs-CZ" sz="2000" b="1" i="1" u="none" strike="noStrike" dirty="0">
                          <a:effectLst/>
                          <a:latin typeface="Baskerville Old Face"/>
                        </a:rPr>
                        <a:t>Vodní mlýny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452"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0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410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8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410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0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129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410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7384846" y="4677518"/>
            <a:ext cx="133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latin typeface="Baskerville Old Face" panose="02020602080505020303" pitchFamily="18" charset="0"/>
              </a:rPr>
              <a:t>Celkem 4 314</a:t>
            </a:r>
            <a:endParaRPr lang="cs-CZ" sz="1600" b="1" i="1" dirty="0">
              <a:latin typeface="Baskerville Old Face" panose="02020602080505020303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23927" y="6019128"/>
            <a:ext cx="24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>
                <a:latin typeface="Baskerville Old Face" panose="02020602080505020303" pitchFamily="18" charset="0"/>
              </a:rPr>
              <a:t>p</a:t>
            </a:r>
            <a:r>
              <a:rPr lang="cs-CZ" sz="1600" b="1" i="1" dirty="0" smtClean="0">
                <a:latin typeface="Baskerville Old Face" panose="02020602080505020303" pitchFamily="18" charset="0"/>
              </a:rPr>
              <a:t>otok Dědina (Zlatý potok)</a:t>
            </a:r>
          </a:p>
          <a:p>
            <a:r>
              <a:rPr lang="cs-CZ" sz="1600" b="1" i="1" dirty="0" smtClean="0">
                <a:latin typeface="Baskerville Old Face" panose="02020602080505020303" pitchFamily="18" charset="0"/>
              </a:rPr>
              <a:t>U Dobrušky</a:t>
            </a:r>
            <a:endParaRPr lang="cs-CZ" sz="1600" b="1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29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Honza\Desktop\V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23141"/>
            <a:ext cx="7488832" cy="28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Honza\Desktop\papírny Vrchlabí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12" y="188640"/>
            <a:ext cx="285734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113097" y="4221088"/>
            <a:ext cx="88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latin typeface="Baskerville Old Face" panose="02020602080505020303" pitchFamily="18" charset="0"/>
              </a:rPr>
              <a:t>Vrchlabí</a:t>
            </a:r>
            <a:endParaRPr lang="cs-CZ" b="1" i="1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166484"/>
              </p:ext>
            </p:extLst>
          </p:nvPr>
        </p:nvGraphicFramePr>
        <p:xfrm>
          <a:off x="3275856" y="188640"/>
          <a:ext cx="2808309" cy="2376264"/>
        </p:xfrm>
        <a:graphic>
          <a:graphicData uri="http://schemas.openxmlformats.org/drawingml/2006/table">
            <a:tbl>
              <a:tblPr/>
              <a:tblGrid>
                <a:gridCol w="168499"/>
                <a:gridCol w="263981"/>
                <a:gridCol w="263981"/>
                <a:gridCol w="263981"/>
                <a:gridCol w="263981"/>
                <a:gridCol w="263981"/>
                <a:gridCol w="263981"/>
                <a:gridCol w="263981"/>
                <a:gridCol w="263981"/>
                <a:gridCol w="263981"/>
                <a:gridCol w="263981"/>
              </a:tblGrid>
              <a:tr h="32823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 dirty="0">
                          <a:effectLst/>
                          <a:latin typeface="Baskerville Old Face"/>
                        </a:rPr>
                        <a:t>Papírny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94"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042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042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042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889291"/>
              </p:ext>
            </p:extLst>
          </p:nvPr>
        </p:nvGraphicFramePr>
        <p:xfrm>
          <a:off x="107504" y="744058"/>
          <a:ext cx="2880320" cy="2612934"/>
        </p:xfrm>
        <a:graphic>
          <a:graphicData uri="http://schemas.openxmlformats.org/drawingml/2006/table">
            <a:tbl>
              <a:tblPr/>
              <a:tblGrid>
                <a:gridCol w="153872"/>
                <a:gridCol w="261582"/>
                <a:gridCol w="261582"/>
                <a:gridCol w="261582"/>
                <a:gridCol w="261582"/>
                <a:gridCol w="261582"/>
                <a:gridCol w="261582"/>
                <a:gridCol w="261582"/>
                <a:gridCol w="261582"/>
                <a:gridCol w="321422"/>
                <a:gridCol w="312370"/>
              </a:tblGrid>
              <a:tr h="9902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cs-CZ" sz="1600" b="1" i="1" u="none" strike="noStrike" dirty="0">
                          <a:effectLst/>
                          <a:latin typeface="Baskerville Old Face"/>
                        </a:rPr>
                        <a:t>Větrné mlýny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929"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611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cs-CZ" sz="14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cs-CZ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cs-CZ" sz="14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cs-CZ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cs-CZ" sz="14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cs-CZ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611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611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7740352" y="6326218"/>
            <a:ext cx="1096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latin typeface="Baskerville Old Face" panose="02020602080505020303" pitchFamily="18" charset="0"/>
              </a:rPr>
              <a:t>Nová Paka</a:t>
            </a:r>
            <a:endParaRPr lang="cs-CZ" sz="1600" b="1" i="1" dirty="0">
              <a:latin typeface="Baskerville Old Face" panose="02020602080505020303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932039" y="2564904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latin typeface="Baskerville Old Face" panose="02020602080505020303" pitchFamily="18" charset="0"/>
              </a:rPr>
              <a:t>Celkem 76</a:t>
            </a:r>
            <a:endParaRPr lang="cs-CZ" sz="1600" b="1" i="1" dirty="0">
              <a:latin typeface="Baskerville Old Face" panose="02020602080505020303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907704" y="3356992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latin typeface="Baskerville Old Face" panose="02020602080505020303" pitchFamily="18" charset="0"/>
              </a:rPr>
              <a:t>Celkem 56</a:t>
            </a:r>
            <a:endParaRPr lang="cs-CZ" sz="1600" b="1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1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03848" y="692696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latin typeface="Baskerville Old Face" panose="02020602080505020303" pitchFamily="18" charset="0"/>
              </a:rPr>
              <a:t>Celkem 120</a:t>
            </a:r>
            <a:endParaRPr lang="cs-CZ" sz="1600" b="1" i="1" dirty="0">
              <a:latin typeface="Baskerville Old Face" panose="02020602080505020303" pitchFamily="18" charset="0"/>
            </a:endParaRPr>
          </a:p>
        </p:txBody>
      </p:sp>
      <p:pic>
        <p:nvPicPr>
          <p:cNvPr id="4097" name="Picture 1" descr="D:\Users\Honza\Desktop\pi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570196"/>
            <a:ext cx="6162296" cy="50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83568" y="6204444"/>
            <a:ext cx="1852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latin typeface="Baskerville Old Face" panose="02020602080505020303" pitchFamily="18" charset="0"/>
              </a:rPr>
              <a:t>Jirkov u Chomutova</a:t>
            </a:r>
            <a:endParaRPr lang="cs-CZ" sz="1600" b="1" i="1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694594"/>
              </p:ext>
            </p:extLst>
          </p:nvPr>
        </p:nvGraphicFramePr>
        <p:xfrm>
          <a:off x="251520" y="260648"/>
          <a:ext cx="2880319" cy="3472224"/>
        </p:xfrm>
        <a:graphic>
          <a:graphicData uri="http://schemas.openxmlformats.org/drawingml/2006/table">
            <a:tbl>
              <a:tblPr/>
              <a:tblGrid>
                <a:gridCol w="172819"/>
                <a:gridCol w="270750"/>
                <a:gridCol w="270750"/>
                <a:gridCol w="270750"/>
                <a:gridCol w="270750"/>
                <a:gridCol w="270750"/>
                <a:gridCol w="270750"/>
                <a:gridCol w="270750"/>
                <a:gridCol w="270750"/>
                <a:gridCol w="270750"/>
                <a:gridCol w="270750"/>
              </a:tblGrid>
              <a:tr h="24436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cs-CZ" sz="1600" b="1" i="1" u="none" strike="noStrike" dirty="0">
                          <a:effectLst/>
                          <a:latin typeface="Baskerville Old Face"/>
                        </a:rPr>
                        <a:t>   Pily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567"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044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044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044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45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Users\Honza\Desktop\1847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8746"/>
            <a:ext cx="7463011" cy="65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889708"/>
              </p:ext>
            </p:extLst>
          </p:nvPr>
        </p:nvGraphicFramePr>
        <p:xfrm>
          <a:off x="1043608" y="0"/>
          <a:ext cx="6984776" cy="6427491"/>
        </p:xfrm>
        <a:graphic>
          <a:graphicData uri="http://schemas.openxmlformats.org/drawingml/2006/table">
            <a:tbl>
              <a:tblPr/>
              <a:tblGrid>
                <a:gridCol w="380605"/>
                <a:gridCol w="647027"/>
                <a:gridCol w="647027"/>
                <a:gridCol w="647027"/>
                <a:gridCol w="647027"/>
                <a:gridCol w="647027"/>
                <a:gridCol w="647027"/>
                <a:gridCol w="647027"/>
                <a:gridCol w="647027"/>
                <a:gridCol w="707875"/>
                <a:gridCol w="720080"/>
              </a:tblGrid>
              <a:tr h="42758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effectLst/>
                          <a:latin typeface="Arial"/>
                        </a:rPr>
                        <a:t>Valchy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651"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7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 smtClean="0">
                          <a:effectLst/>
                          <a:latin typeface="Arial"/>
                        </a:rPr>
                        <a:t>0</a:t>
                      </a:r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 smtClean="0">
                          <a:effectLst/>
                          <a:latin typeface="Arial"/>
                        </a:rPr>
                        <a:t>0</a:t>
                      </a:r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17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cs-CZ" sz="1400" b="1" i="1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cs-CZ" sz="14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 smtClean="0">
                          <a:effectLst/>
                          <a:latin typeface="Arial"/>
                        </a:rPr>
                        <a:t>0</a:t>
                      </a:r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cs-CZ" sz="1400" b="1" i="1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cs-CZ" sz="14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 smtClean="0">
                          <a:effectLst/>
                          <a:latin typeface="Arial"/>
                        </a:rPr>
                        <a:t>0</a:t>
                      </a:r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7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cs-CZ" sz="1400" b="1" i="1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cs-CZ" sz="14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cs-CZ" sz="1400" b="1" i="1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cs-CZ" sz="14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 smtClean="0">
                          <a:effectLst/>
                          <a:latin typeface="Arial"/>
                        </a:rPr>
                        <a:t>0</a:t>
                      </a:r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17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 smtClean="0">
                          <a:effectLst/>
                          <a:latin typeface="Arial"/>
                        </a:rPr>
                        <a:t>0</a:t>
                      </a:r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 smtClean="0">
                          <a:effectLst/>
                          <a:latin typeface="Arial"/>
                        </a:rPr>
                        <a:t>0</a:t>
                      </a:r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7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17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cs-CZ" sz="1400" b="1" i="1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cs-CZ" sz="14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0313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626</Words>
  <Application>Microsoft Office PowerPoint</Application>
  <PresentationFormat>Předvádění na obrazovce (4:3)</PresentationFormat>
  <Paragraphs>661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Honza</dc:creator>
  <cp:lastModifiedBy>Honza</cp:lastModifiedBy>
  <cp:revision>35</cp:revision>
  <cp:lastPrinted>2014-10-12T08:24:50Z</cp:lastPrinted>
  <dcterms:created xsi:type="dcterms:W3CDTF">2014-10-08T10:07:24Z</dcterms:created>
  <dcterms:modified xsi:type="dcterms:W3CDTF">2016-01-23T22:32:12Z</dcterms:modified>
</cp:coreProperties>
</file>